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T Octosquares Compressed" charset="1" panose="02010001040000080307"/>
      <p:regular r:id="rId14"/>
    </p:embeddedFont>
    <p:embeddedFont>
      <p:font typeface="Open Sans" charset="1" panose="00000000000000000000"/>
      <p:regular r:id="rId15"/>
    </p:embeddedFont>
    <p:embeddedFont>
      <p:font typeface="Open Sans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147406" y="4236861"/>
            <a:ext cx="9652666" cy="1632304"/>
          </a:xfrm>
          <a:prstGeom prst="rect">
            <a:avLst/>
          </a:prstGeom>
        </p:spPr>
        <p:txBody>
          <a:bodyPr anchor="t" rtlCol="false" tIns="0" lIns="0" bIns="0" rIns="0">
            <a:spAutoFit/>
          </a:bodyPr>
          <a:lstStyle/>
          <a:p>
            <a:pPr algn="ctr">
              <a:lnSpc>
                <a:spcPts val="13366"/>
              </a:lnSpc>
              <a:spcBef>
                <a:spcPct val="0"/>
              </a:spcBef>
            </a:pPr>
            <a:r>
              <a:rPr lang="en-US" sz="9547">
                <a:solidFill>
                  <a:srgbClr val="FFFFFF"/>
                </a:solidFill>
                <a:latin typeface="TT Octosquares Compressed"/>
                <a:ea typeface="TT Octosquares Compressed"/>
                <a:cs typeface="TT Octosquares Compressed"/>
                <a:sym typeface="TT Octosquares Compressed"/>
              </a:rPr>
              <a:t>ONLINE VOTING SYSTEM</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6140" y="5369868"/>
            <a:ext cx="3310410" cy="4917132"/>
            <a:chOff x="0" y="0"/>
            <a:chExt cx="4275074" cy="6350000"/>
          </a:xfrm>
        </p:grpSpPr>
        <p:sp>
          <p:nvSpPr>
            <p:cNvPr name="Freeform 7" id="7"/>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8" id="8"/>
          <p:cNvGrpSpPr/>
          <p:nvPr/>
        </p:nvGrpSpPr>
        <p:grpSpPr>
          <a:xfrm rot="0">
            <a:off x="5655741" y="0"/>
            <a:ext cx="3310410" cy="4917132"/>
            <a:chOff x="0" y="0"/>
            <a:chExt cx="4275074" cy="6350000"/>
          </a:xfrm>
        </p:grpSpPr>
        <p:sp>
          <p:nvSpPr>
            <p:cNvPr name="Freeform 9" id="9"/>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0" id="10"/>
          <p:cNvGrpSpPr/>
          <p:nvPr/>
        </p:nvGrpSpPr>
        <p:grpSpPr>
          <a:xfrm rot="0">
            <a:off x="1681488" y="0"/>
            <a:ext cx="6925620" cy="10287000"/>
            <a:chOff x="0" y="0"/>
            <a:chExt cx="4275074" cy="6350000"/>
          </a:xfrm>
        </p:grpSpPr>
        <p:sp>
          <p:nvSpPr>
            <p:cNvPr name="Freeform 11" id="11"/>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3"/>
              <a:stretch>
                <a:fillRect l="-94639" t="0" r="-27885" b="0"/>
              </a:stretch>
            </a:blipFill>
          </p:spPr>
        </p:sp>
      </p:grpSp>
      <p:sp>
        <p:nvSpPr>
          <p:cNvPr name="TextBox 12" id="12"/>
          <p:cNvSpPr txBox="true"/>
          <p:nvPr/>
        </p:nvSpPr>
        <p:spPr>
          <a:xfrm rot="0">
            <a:off x="10549877" y="2632193"/>
            <a:ext cx="6774833"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ABOUT PROJECT</a:t>
            </a:r>
          </a:p>
        </p:txBody>
      </p:sp>
      <p:sp>
        <p:nvSpPr>
          <p:cNvPr name="Freeform 13" id="13"/>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8444479" y="4390276"/>
            <a:ext cx="9293551" cy="1468348"/>
          </a:xfrm>
          <a:prstGeom prst="rect">
            <a:avLst/>
          </a:prstGeom>
        </p:spPr>
        <p:txBody>
          <a:bodyPr anchor="t" rtlCol="false" tIns="0" lIns="0" bIns="0" rIns="0">
            <a:spAutoFit/>
          </a:bodyPr>
          <a:lstStyle/>
          <a:p>
            <a:pPr algn="l">
              <a:lnSpc>
                <a:spcPts val="2974"/>
              </a:lnSpc>
              <a:spcBef>
                <a:spcPct val="0"/>
              </a:spcBef>
            </a:pPr>
            <a:r>
              <a:rPr lang="en-US" sz="2124">
                <a:solidFill>
                  <a:srgbClr val="FFFFFF"/>
                </a:solidFill>
                <a:latin typeface="Open Sans"/>
                <a:ea typeface="Open Sans"/>
                <a:cs typeface="Open Sans"/>
                <a:sym typeface="Open Sans"/>
              </a:rPr>
              <a:t>This project presents a Simple Voting System developed using Python and MySQL for managing voter registration, vote casting, and tracking votes for candidates. The system allows eligible voters to register with their personal details and cast their votes for selected candidates.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362339" y="2914524"/>
            <a:ext cx="6509860" cy="2228976"/>
            <a:chOff x="0" y="0"/>
            <a:chExt cx="6350000" cy="2174240"/>
          </a:xfrm>
        </p:grpSpPr>
        <p:sp>
          <p:nvSpPr>
            <p:cNvPr name="Freeform 7" id="7"/>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8" id="8"/>
          <p:cNvGrpSpPr/>
          <p:nvPr/>
        </p:nvGrpSpPr>
        <p:grpSpPr>
          <a:xfrm rot="0">
            <a:off x="7189484" y="1028700"/>
            <a:ext cx="11098516" cy="3800132"/>
            <a:chOff x="0" y="0"/>
            <a:chExt cx="6350000" cy="2174240"/>
          </a:xfrm>
        </p:grpSpPr>
        <p:sp>
          <p:nvSpPr>
            <p:cNvPr name="Freeform 9" id="9"/>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3"/>
              <a:stretch>
                <a:fillRect l="0" t="-42321" r="0" b="-52260"/>
              </a:stretch>
            </a:blipFill>
          </p:spPr>
        </p:sp>
      </p:grpSp>
      <p:sp>
        <p:nvSpPr>
          <p:cNvPr name="TextBox 10" id="10"/>
          <p:cNvSpPr txBox="true"/>
          <p:nvPr/>
        </p:nvSpPr>
        <p:spPr>
          <a:xfrm rot="0">
            <a:off x="1330320" y="3373712"/>
            <a:ext cx="7595003" cy="1849481"/>
          </a:xfrm>
          <a:prstGeom prst="rect">
            <a:avLst/>
          </a:prstGeom>
        </p:spPr>
        <p:txBody>
          <a:bodyPr anchor="t" rtlCol="false" tIns="0" lIns="0" bIns="0" rIns="0">
            <a:spAutoFit/>
          </a:bodyPr>
          <a:lstStyle/>
          <a:p>
            <a:pPr algn="l">
              <a:lnSpc>
                <a:spcPts val="14038"/>
              </a:lnSpc>
            </a:pPr>
            <a:r>
              <a:rPr lang="en-US" sz="13629">
                <a:solidFill>
                  <a:srgbClr val="FFFFFF"/>
                </a:solidFill>
                <a:latin typeface="TT Octosquares Compressed"/>
                <a:ea typeface="TT Octosquares Compressed"/>
                <a:cs typeface="TT Octosquares Compressed"/>
                <a:sym typeface="TT Octosquares Compressed"/>
              </a:rPr>
              <a:t>OBJECTIVES</a:t>
            </a:r>
          </a:p>
        </p:txBody>
      </p:sp>
      <p:sp>
        <p:nvSpPr>
          <p:cNvPr name="Freeform 11" id="11"/>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959067" y="6829425"/>
            <a:ext cx="677751" cy="599350"/>
            <a:chOff x="0" y="0"/>
            <a:chExt cx="812800" cy="718777"/>
          </a:xfrm>
        </p:grpSpPr>
        <p:sp>
          <p:nvSpPr>
            <p:cNvPr name="Freeform 15" id="15"/>
            <p:cNvSpPr/>
            <p:nvPr/>
          </p:nvSpPr>
          <p:spPr>
            <a:xfrm flipH="false" flipV="false" rot="0">
              <a:off x="0" y="0"/>
              <a:ext cx="812800" cy="718777"/>
            </a:xfrm>
            <a:custGeom>
              <a:avLst/>
              <a:gdLst/>
              <a:ahLst/>
              <a:cxnLst/>
              <a:rect r="r" b="b" t="t" l="l"/>
              <a:pathLst>
                <a:path h="718777" w="812800">
                  <a:moveTo>
                    <a:pt x="0" y="0"/>
                  </a:moveTo>
                  <a:lnTo>
                    <a:pt x="812800" y="0"/>
                  </a:lnTo>
                  <a:lnTo>
                    <a:pt x="812800" y="718777"/>
                  </a:lnTo>
                  <a:lnTo>
                    <a:pt x="0" y="718777"/>
                  </a:lnTo>
                  <a:close/>
                </a:path>
              </a:pathLst>
            </a:custGeom>
            <a:solidFill>
              <a:srgbClr val="12F1FF"/>
            </a:solidFill>
          </p:spPr>
        </p:sp>
        <p:sp>
          <p:nvSpPr>
            <p:cNvPr name="TextBox 16" id="16"/>
            <p:cNvSpPr txBox="true"/>
            <p:nvPr/>
          </p:nvSpPr>
          <p:spPr>
            <a:xfrm>
              <a:off x="0" y="-47625"/>
              <a:ext cx="812800" cy="766402"/>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850798" y="6800850"/>
            <a:ext cx="4049403" cy="1410583"/>
          </a:xfrm>
          <a:prstGeom prst="rect">
            <a:avLst/>
          </a:prstGeom>
        </p:spPr>
        <p:txBody>
          <a:bodyPr anchor="t" rtlCol="false" tIns="0" lIns="0" bIns="0" rIns="0">
            <a:spAutoFit/>
          </a:bodyPr>
          <a:lstStyle/>
          <a:p>
            <a:pPr algn="l">
              <a:lnSpc>
                <a:spcPts val="2282"/>
              </a:lnSpc>
            </a:pPr>
            <a:r>
              <a:rPr lang="en-US" sz="1630">
                <a:solidFill>
                  <a:srgbClr val="FFFFFF"/>
                </a:solidFill>
                <a:latin typeface="Open Sans"/>
                <a:ea typeface="Open Sans"/>
                <a:cs typeface="Open Sans"/>
                <a:sym typeface="Open Sans"/>
              </a:rPr>
              <a:t>•Traditional paper-based voting systems have errors, fraud, and management challenges.</a:t>
            </a:r>
          </a:p>
          <a:p>
            <a:pPr algn="l">
              <a:lnSpc>
                <a:spcPts val="2282"/>
              </a:lnSpc>
            </a:pPr>
            <a:r>
              <a:rPr lang="en-US" sz="1630">
                <a:solidFill>
                  <a:srgbClr val="FFFFFF"/>
                </a:solidFill>
                <a:latin typeface="Open Sans"/>
                <a:ea typeface="Open Sans"/>
                <a:cs typeface="Open Sans"/>
                <a:sym typeface="Open Sans"/>
              </a:rPr>
              <a:t>•A secure, digital alternative is required.</a:t>
            </a:r>
          </a:p>
          <a:p>
            <a:pPr algn="l">
              <a:lnSpc>
                <a:spcPts val="2282"/>
              </a:lnSpc>
              <a:spcBef>
                <a:spcPct val="0"/>
              </a:spcBef>
            </a:pPr>
          </a:p>
        </p:txBody>
      </p:sp>
      <p:sp>
        <p:nvSpPr>
          <p:cNvPr name="TextBox 18" id="18"/>
          <p:cNvSpPr txBox="true"/>
          <p:nvPr/>
        </p:nvSpPr>
        <p:spPr>
          <a:xfrm rot="0">
            <a:off x="1049887" y="694635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grpSp>
        <p:nvGrpSpPr>
          <p:cNvPr name="Group 19" id="19"/>
          <p:cNvGrpSpPr/>
          <p:nvPr/>
        </p:nvGrpSpPr>
        <p:grpSpPr>
          <a:xfrm rot="0">
            <a:off x="6107734" y="6829425"/>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12729995" y="6791325"/>
            <a:ext cx="4900780" cy="1023114"/>
          </a:xfrm>
          <a:prstGeom prst="rect">
            <a:avLst/>
          </a:prstGeom>
        </p:spPr>
        <p:txBody>
          <a:bodyPr anchor="t" rtlCol="false" tIns="0" lIns="0" bIns="0" rIns="0">
            <a:spAutoFit/>
          </a:bodyPr>
          <a:lstStyle/>
          <a:p>
            <a:pPr algn="l">
              <a:lnSpc>
                <a:spcPts val="2766"/>
              </a:lnSpc>
            </a:pPr>
            <a:r>
              <a:rPr lang="en-US" sz="1976">
                <a:solidFill>
                  <a:srgbClr val="FFFFFF"/>
                </a:solidFill>
                <a:latin typeface="Open Sans"/>
                <a:ea typeface="Open Sans"/>
                <a:cs typeface="Open Sans"/>
                <a:sym typeface="Open Sans"/>
              </a:rPr>
              <a:t>•Allow only one vote per voter</a:t>
            </a:r>
          </a:p>
          <a:p>
            <a:pPr algn="l">
              <a:lnSpc>
                <a:spcPts val="2766"/>
              </a:lnSpc>
            </a:pPr>
            <a:r>
              <a:rPr lang="en-US" sz="1976">
                <a:solidFill>
                  <a:srgbClr val="FFFFFF"/>
                </a:solidFill>
                <a:latin typeface="Open Sans"/>
                <a:ea typeface="Open Sans"/>
                <a:cs typeface="Open Sans"/>
                <a:sym typeface="Open Sans"/>
              </a:rPr>
              <a:t>•Display real-time vote counts</a:t>
            </a:r>
          </a:p>
          <a:p>
            <a:pPr algn="l">
              <a:lnSpc>
                <a:spcPts val="2766"/>
              </a:lnSpc>
              <a:spcBef>
                <a:spcPct val="0"/>
              </a:spcBef>
            </a:pPr>
          </a:p>
        </p:txBody>
      </p:sp>
      <p:sp>
        <p:nvSpPr>
          <p:cNvPr name="TextBox 23" id="23"/>
          <p:cNvSpPr txBox="true"/>
          <p:nvPr/>
        </p:nvSpPr>
        <p:spPr>
          <a:xfrm rot="0">
            <a:off x="6198554" y="694635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grpSp>
        <p:nvGrpSpPr>
          <p:cNvPr name="Group 24" id="24"/>
          <p:cNvGrpSpPr/>
          <p:nvPr/>
        </p:nvGrpSpPr>
        <p:grpSpPr>
          <a:xfrm rot="0">
            <a:off x="11875886" y="6829425"/>
            <a:ext cx="677751" cy="6777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7" id="27"/>
          <p:cNvSpPr txBox="true"/>
          <p:nvPr/>
        </p:nvSpPr>
        <p:spPr>
          <a:xfrm rot="0">
            <a:off x="7090284" y="6800850"/>
            <a:ext cx="4178550" cy="888798"/>
          </a:xfrm>
          <a:prstGeom prst="rect">
            <a:avLst/>
          </a:prstGeom>
        </p:spPr>
        <p:txBody>
          <a:bodyPr anchor="t" rtlCol="false" tIns="0" lIns="0" bIns="0" rIns="0">
            <a:spAutoFit/>
          </a:bodyPr>
          <a:lstStyle/>
          <a:p>
            <a:pPr algn="l">
              <a:lnSpc>
                <a:spcPts val="2416"/>
              </a:lnSpc>
            </a:pPr>
            <a:r>
              <a:rPr lang="en-US" sz="1725">
                <a:solidFill>
                  <a:srgbClr val="FFFFFF"/>
                </a:solidFill>
                <a:latin typeface="Open Sans"/>
                <a:ea typeface="Open Sans"/>
                <a:cs typeface="Open Sans"/>
                <a:sym typeface="Open Sans"/>
              </a:rPr>
              <a:t>•Ensures only eligible voters participate</a:t>
            </a:r>
          </a:p>
          <a:p>
            <a:pPr algn="l">
              <a:lnSpc>
                <a:spcPts val="2416"/>
              </a:lnSpc>
            </a:pPr>
            <a:r>
              <a:rPr lang="en-US" sz="1725">
                <a:solidFill>
                  <a:srgbClr val="FFFFFF"/>
                </a:solidFill>
                <a:latin typeface="Open Sans"/>
                <a:ea typeface="Open Sans"/>
                <a:cs typeface="Open Sans"/>
                <a:sym typeface="Open Sans"/>
              </a:rPr>
              <a:t>•Digital, secure, and efficient system</a:t>
            </a:r>
          </a:p>
          <a:p>
            <a:pPr algn="l">
              <a:lnSpc>
                <a:spcPts val="2416"/>
              </a:lnSpc>
              <a:spcBef>
                <a:spcPct val="0"/>
              </a:spcBef>
            </a:pPr>
          </a:p>
        </p:txBody>
      </p:sp>
      <p:sp>
        <p:nvSpPr>
          <p:cNvPr name="TextBox 28" id="28"/>
          <p:cNvSpPr txBox="true"/>
          <p:nvPr/>
        </p:nvSpPr>
        <p:spPr>
          <a:xfrm rot="0">
            <a:off x="11955751" y="694635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028700"/>
            <a:ext cx="3953331" cy="9258300"/>
            <a:chOff x="0" y="0"/>
            <a:chExt cx="2711475" cy="6350000"/>
          </a:xfrm>
        </p:grpSpPr>
        <p:sp>
          <p:nvSpPr>
            <p:cNvPr name="Freeform 7" id="7"/>
            <p:cNvSpPr/>
            <p:nvPr/>
          </p:nvSpPr>
          <p:spPr>
            <a:xfrm flipH="false" flipV="false" rot="0">
              <a:off x="0" y="0"/>
              <a:ext cx="2711475" cy="6350000"/>
            </a:xfrm>
            <a:custGeom>
              <a:avLst/>
              <a:gdLst/>
              <a:ahLst/>
              <a:cxnLst/>
              <a:rect r="r" b="b" t="t" l="l"/>
              <a:pathLst>
                <a:path h="6350000" w="2711475">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3"/>
              <a:stretch>
                <a:fillRect l="-14744" t="0" r="-41284" b="0"/>
              </a:stretch>
            </a:blipFill>
          </p:spPr>
        </p:sp>
      </p:grpSp>
      <p:grpSp>
        <p:nvGrpSpPr>
          <p:cNvPr name="Group 8" id="8"/>
          <p:cNvGrpSpPr/>
          <p:nvPr/>
        </p:nvGrpSpPr>
        <p:grpSpPr>
          <a:xfrm rot="0">
            <a:off x="6474477" y="6487174"/>
            <a:ext cx="2669523" cy="3799826"/>
            <a:chOff x="0" y="0"/>
            <a:chExt cx="703084" cy="1000777"/>
          </a:xfrm>
        </p:grpSpPr>
        <p:sp>
          <p:nvSpPr>
            <p:cNvPr name="Freeform 9" id="9"/>
            <p:cNvSpPr/>
            <p:nvPr/>
          </p:nvSpPr>
          <p:spPr>
            <a:xfrm flipH="false" flipV="false" rot="0">
              <a:off x="0" y="0"/>
              <a:ext cx="703084" cy="1000777"/>
            </a:xfrm>
            <a:custGeom>
              <a:avLst/>
              <a:gdLst/>
              <a:ahLst/>
              <a:cxnLst/>
              <a:rect r="r" b="b" t="t" l="l"/>
              <a:pathLst>
                <a:path h="1000777" w="703084">
                  <a:moveTo>
                    <a:pt x="0" y="0"/>
                  </a:moveTo>
                  <a:lnTo>
                    <a:pt x="703084" y="0"/>
                  </a:lnTo>
                  <a:lnTo>
                    <a:pt x="703084" y="1000777"/>
                  </a:lnTo>
                  <a:lnTo>
                    <a:pt x="0" y="1000777"/>
                  </a:lnTo>
                  <a:close/>
                </a:path>
              </a:pathLst>
            </a:custGeom>
            <a:solidFill>
              <a:srgbClr val="12F1FF"/>
            </a:solidFill>
          </p:spPr>
        </p:sp>
        <p:sp>
          <p:nvSpPr>
            <p:cNvPr name="TextBox 10" id="10"/>
            <p:cNvSpPr txBox="true"/>
            <p:nvPr/>
          </p:nvSpPr>
          <p:spPr>
            <a:xfrm>
              <a:off x="0" y="-38100"/>
              <a:ext cx="703084" cy="103887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0213" y="2687348"/>
            <a:ext cx="4668528" cy="7599652"/>
            <a:chOff x="0" y="0"/>
            <a:chExt cx="3202008" cy="5212381"/>
          </a:xfrm>
        </p:grpSpPr>
        <p:sp>
          <p:nvSpPr>
            <p:cNvPr name="Freeform 12" id="12"/>
            <p:cNvSpPr/>
            <p:nvPr/>
          </p:nvSpPr>
          <p:spPr>
            <a:xfrm flipH="false" flipV="false" rot="0">
              <a:off x="0" y="0"/>
              <a:ext cx="3202008" cy="5212381"/>
            </a:xfrm>
            <a:custGeom>
              <a:avLst/>
              <a:gdLst/>
              <a:ahLst/>
              <a:cxnLst/>
              <a:rect r="r" b="b" t="t" l="l"/>
              <a:pathLst>
                <a:path h="5212381" w="3202008">
                  <a:moveTo>
                    <a:pt x="3202008" y="959620"/>
                  </a:moveTo>
                  <a:cubicBezTo>
                    <a:pt x="3202008" y="2490820"/>
                    <a:pt x="3202008" y="3681171"/>
                    <a:pt x="3202008" y="5212381"/>
                  </a:cubicBezTo>
                  <a:lnTo>
                    <a:pt x="0" y="5212381"/>
                  </a:lnTo>
                  <a:lnTo>
                    <a:pt x="0" y="1258519"/>
                  </a:lnTo>
                  <a:cubicBezTo>
                    <a:pt x="0" y="839016"/>
                    <a:pt x="0" y="419503"/>
                    <a:pt x="0" y="0"/>
                  </a:cubicBezTo>
                  <a:lnTo>
                    <a:pt x="1354204" y="0"/>
                  </a:lnTo>
                  <a:cubicBezTo>
                    <a:pt x="1970139" y="319873"/>
                    <a:pt x="2586074" y="639747"/>
                    <a:pt x="3202008" y="959620"/>
                  </a:cubicBezTo>
                  <a:close/>
                </a:path>
              </a:pathLst>
            </a:custGeom>
            <a:blipFill>
              <a:blip r:embed="rId4"/>
              <a:stretch>
                <a:fillRect l="-76662" t="0" r="-112732" b="0"/>
              </a:stretch>
            </a:blipFill>
          </p:spPr>
        </p:sp>
      </p:grpSp>
      <p:sp>
        <p:nvSpPr>
          <p:cNvPr name="Freeform 13" id="13"/>
          <p:cNvSpPr/>
          <p:nvPr/>
        </p:nvSpPr>
        <p:spPr>
          <a:xfrm flipH="false" flipV="false" rot="0">
            <a:off x="10668341"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1133462"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598582"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1714101" y="2892292"/>
            <a:ext cx="4283629"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VISION</a:t>
            </a:r>
          </a:p>
        </p:txBody>
      </p:sp>
      <p:sp>
        <p:nvSpPr>
          <p:cNvPr name="TextBox 17" id="17"/>
          <p:cNvSpPr txBox="true"/>
          <p:nvPr/>
        </p:nvSpPr>
        <p:spPr>
          <a:xfrm rot="0">
            <a:off x="9816957" y="4523935"/>
            <a:ext cx="8077918" cy="2212605"/>
          </a:xfrm>
          <a:prstGeom prst="rect">
            <a:avLst/>
          </a:prstGeom>
        </p:spPr>
        <p:txBody>
          <a:bodyPr anchor="t" rtlCol="false" tIns="0" lIns="0" bIns="0" rIns="0">
            <a:spAutoFit/>
          </a:bodyPr>
          <a:lstStyle/>
          <a:p>
            <a:pPr algn="l">
              <a:lnSpc>
                <a:spcPts val="2977"/>
              </a:lnSpc>
              <a:spcBef>
                <a:spcPct val="0"/>
              </a:spcBef>
            </a:pPr>
            <a:r>
              <a:rPr lang="en-US" sz="2126">
                <a:solidFill>
                  <a:srgbClr val="FFFFFF"/>
                </a:solidFill>
                <a:latin typeface="Open Sans"/>
                <a:ea typeface="Open Sans"/>
                <a:cs typeface="Open Sans"/>
                <a:sym typeface="Open Sans"/>
              </a:rPr>
              <a:t>Our vision is to create a secure, efficient, and transparent digital voting system that simplifies the electoral process while ensuring fairness and accessibility. By leveraging Python and MySQL, we aim to provide a system that eliminates traditional voting challenges such as fraud, mismanagement, and inefficiencies.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420735" y="4902831"/>
            <a:ext cx="4700562" cy="47005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5" id="5"/>
          <p:cNvGrpSpPr/>
          <p:nvPr/>
        </p:nvGrpSpPr>
        <p:grpSpPr>
          <a:xfrm rot="0">
            <a:off x="10062710" y="1028700"/>
            <a:ext cx="8229600" cy="822960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3"/>
              <a:stretch>
                <a:fillRect l="0" t="0" r="0" b="0"/>
              </a:stretch>
            </a:blipFill>
          </p:spPr>
        </p:sp>
      </p:grpSp>
      <p:grpSp>
        <p:nvGrpSpPr>
          <p:cNvPr name="Group 7" id="7"/>
          <p:cNvGrpSpPr/>
          <p:nvPr/>
        </p:nvGrpSpPr>
        <p:grpSpPr>
          <a:xfrm rot="-5400000">
            <a:off x="17631481" y="8597471"/>
            <a:ext cx="924223" cy="397435"/>
            <a:chOff x="0" y="0"/>
            <a:chExt cx="1347239" cy="579341"/>
          </a:xfrm>
        </p:grpSpPr>
        <p:sp>
          <p:nvSpPr>
            <p:cNvPr name="Freeform 8" id="8"/>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9" id="9"/>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110424" y="2494141"/>
            <a:ext cx="6662692" cy="1729116"/>
          </a:xfrm>
          <a:prstGeom prst="rect">
            <a:avLst/>
          </a:prstGeom>
        </p:spPr>
        <p:txBody>
          <a:bodyPr anchor="t" rtlCol="false" tIns="0" lIns="0" bIns="0" rIns="0">
            <a:spAutoFit/>
          </a:bodyPr>
          <a:lstStyle/>
          <a:p>
            <a:pPr algn="l">
              <a:lnSpc>
                <a:spcPts val="14181"/>
              </a:lnSpc>
              <a:spcBef>
                <a:spcPct val="0"/>
              </a:spcBef>
            </a:pPr>
            <a:r>
              <a:rPr lang="en-US" sz="10129">
                <a:solidFill>
                  <a:srgbClr val="FFFFFF"/>
                </a:solidFill>
                <a:latin typeface="TT Octosquares Compressed"/>
                <a:ea typeface="TT Octosquares Compressed"/>
                <a:cs typeface="TT Octosquares Compressed"/>
                <a:sym typeface="TT Octosquares Compressed"/>
              </a:rPr>
              <a:t>OUR MISSION</a:t>
            </a:r>
          </a:p>
        </p:txBody>
      </p:sp>
      <p:sp>
        <p:nvSpPr>
          <p:cNvPr name="Freeform 11" id="11"/>
          <p:cNvSpPr/>
          <p:nvPr/>
        </p:nvSpPr>
        <p:spPr>
          <a:xfrm flipH="false" flipV="false" rot="0">
            <a:off x="211042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57554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04066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669460" y="4380237"/>
            <a:ext cx="8751276" cy="3110124"/>
          </a:xfrm>
          <a:prstGeom prst="rect">
            <a:avLst/>
          </a:prstGeom>
        </p:spPr>
        <p:txBody>
          <a:bodyPr anchor="t" rtlCol="false" tIns="0" lIns="0" bIns="0" rIns="0">
            <a:spAutoFit/>
          </a:bodyPr>
          <a:lstStyle/>
          <a:p>
            <a:pPr algn="l">
              <a:lnSpc>
                <a:spcPts val="2802"/>
              </a:lnSpc>
            </a:pPr>
            <a:r>
              <a:rPr lang="en-US" sz="2001">
                <a:solidFill>
                  <a:srgbClr val="FFFFFF"/>
                </a:solidFill>
                <a:latin typeface="Open Sans"/>
                <a:ea typeface="Open Sans"/>
                <a:cs typeface="Open Sans"/>
                <a:sym typeface="Open Sans"/>
              </a:rPr>
              <a:t>Our mission is to develop a reliable, secure, and user-friendly digital voting system that ensures fairness, transparency, and efficiency in the electoral process. We aim to:</a:t>
            </a:r>
          </a:p>
          <a:p>
            <a:pPr algn="l" marL="432229" indent="-216114" lvl="1">
              <a:lnSpc>
                <a:spcPts val="2802"/>
              </a:lnSpc>
              <a:buFont typeface="Arial"/>
              <a:buChar char="•"/>
            </a:pPr>
            <a:r>
              <a:rPr lang="en-US" sz="2001">
                <a:solidFill>
                  <a:srgbClr val="FFFFFF"/>
                </a:solidFill>
                <a:latin typeface="Open Sans"/>
                <a:ea typeface="Open Sans"/>
                <a:cs typeface="Open Sans"/>
                <a:sym typeface="Open Sans"/>
              </a:rPr>
              <a:t>Eliminate voting fraud by allowing only eligible voters to participate.</a:t>
            </a:r>
          </a:p>
          <a:p>
            <a:pPr algn="l" marL="432229" indent="-216114" lvl="1">
              <a:lnSpc>
                <a:spcPts val="2802"/>
              </a:lnSpc>
              <a:buFont typeface="Arial"/>
              <a:buChar char="•"/>
            </a:pPr>
            <a:r>
              <a:rPr lang="en-US" sz="2001">
                <a:solidFill>
                  <a:srgbClr val="FFFFFF"/>
                </a:solidFill>
                <a:latin typeface="Open Sans"/>
                <a:ea typeface="Open Sans"/>
                <a:cs typeface="Open Sans"/>
                <a:sym typeface="Open Sans"/>
              </a:rPr>
              <a:t>Enhance accessibility by providing a simple and intuitive platform.</a:t>
            </a:r>
          </a:p>
          <a:p>
            <a:pPr algn="l" marL="432229" indent="-216114" lvl="1">
              <a:lnSpc>
                <a:spcPts val="2802"/>
              </a:lnSpc>
              <a:buFont typeface="Arial"/>
              <a:buChar char="•"/>
            </a:pPr>
            <a:r>
              <a:rPr lang="en-US" sz="2001">
                <a:solidFill>
                  <a:srgbClr val="FFFFFF"/>
                </a:solidFill>
                <a:latin typeface="Open Sans"/>
                <a:ea typeface="Open Sans"/>
                <a:cs typeface="Open Sans"/>
                <a:sym typeface="Open Sans"/>
              </a:rPr>
              <a:t>Ensure security through strict one-vote-per-person enforcement.</a:t>
            </a:r>
          </a:p>
          <a:p>
            <a:pPr algn="l" marL="432229" indent="-216114" lvl="1">
              <a:lnSpc>
                <a:spcPts val="2802"/>
              </a:lnSpc>
              <a:buFont typeface="Arial"/>
              <a:buChar char="•"/>
            </a:pPr>
            <a:r>
              <a:rPr lang="en-US" sz="2001">
                <a:solidFill>
                  <a:srgbClr val="FFFFFF"/>
                </a:solidFill>
                <a:latin typeface="Open Sans"/>
                <a:ea typeface="Open Sans"/>
                <a:cs typeface="Open Sans"/>
                <a:sym typeface="Open Sans"/>
              </a:rPr>
              <a:t>Promote digital transformation in small-scale elections and organizations.</a:t>
            </a:r>
          </a:p>
          <a:p>
            <a:pPr algn="l">
              <a:lnSpc>
                <a:spcPts val="280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3368" y="1219200"/>
            <a:ext cx="7238574" cy="10227524"/>
            <a:chOff x="0" y="0"/>
            <a:chExt cx="4462780" cy="6305550"/>
          </a:xfrm>
        </p:grpSpPr>
        <p:sp>
          <p:nvSpPr>
            <p:cNvPr name="Freeform 7" id="7"/>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solidFill>
              <a:srgbClr val="12F1FF"/>
            </a:solidFill>
            <a:ln w="12700">
              <a:solidFill>
                <a:srgbClr val="000000"/>
              </a:solidFill>
            </a:ln>
          </p:spPr>
        </p:sp>
      </p:grpSp>
      <p:grpSp>
        <p:nvGrpSpPr>
          <p:cNvPr name="Group 8" id="8"/>
          <p:cNvGrpSpPr/>
          <p:nvPr/>
        </p:nvGrpSpPr>
        <p:grpSpPr>
          <a:xfrm rot="0">
            <a:off x="1681488" y="1522689"/>
            <a:ext cx="7238574" cy="10227524"/>
            <a:chOff x="0" y="0"/>
            <a:chExt cx="4462780" cy="6305550"/>
          </a:xfrm>
        </p:grpSpPr>
        <p:sp>
          <p:nvSpPr>
            <p:cNvPr name="Freeform 9" id="9"/>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blipFill>
              <a:blip r:embed="rId3"/>
              <a:stretch>
                <a:fillRect l="0" t="0" r="-41291" b="0"/>
              </a:stretch>
            </a:blipFill>
          </p:spPr>
        </p:sp>
      </p:grpSp>
      <p:sp>
        <p:nvSpPr>
          <p:cNvPr name="TextBox 10" id="10"/>
          <p:cNvSpPr txBox="true"/>
          <p:nvPr/>
        </p:nvSpPr>
        <p:spPr>
          <a:xfrm rot="0">
            <a:off x="10780773" y="2603953"/>
            <a:ext cx="5524239" cy="1753885"/>
          </a:xfrm>
          <a:prstGeom prst="rect">
            <a:avLst/>
          </a:prstGeom>
        </p:spPr>
        <p:txBody>
          <a:bodyPr anchor="t" rtlCol="false" tIns="0" lIns="0" bIns="0" rIns="0">
            <a:spAutoFit/>
          </a:bodyPr>
          <a:lstStyle/>
          <a:p>
            <a:pPr algn="l">
              <a:lnSpc>
                <a:spcPts val="14320"/>
              </a:lnSpc>
              <a:spcBef>
                <a:spcPct val="0"/>
              </a:spcBef>
            </a:pPr>
            <a:r>
              <a:rPr lang="en-US" sz="10228">
                <a:solidFill>
                  <a:srgbClr val="FFFFFF"/>
                </a:solidFill>
                <a:latin typeface="TT Octosquares Compressed"/>
                <a:ea typeface="TT Octosquares Compressed"/>
                <a:cs typeface="TT Octosquares Compressed"/>
                <a:sym typeface="TT Octosquares Compressed"/>
              </a:rPr>
              <a:t>CONCLUSION</a:t>
            </a:r>
          </a:p>
        </p:txBody>
      </p:sp>
      <p:sp>
        <p:nvSpPr>
          <p:cNvPr name="Freeform 11" id="11"/>
          <p:cNvSpPr/>
          <p:nvPr/>
        </p:nvSpPr>
        <p:spPr>
          <a:xfrm flipH="false" flipV="false" rot="0">
            <a:off x="11209402" y="240072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674522" y="240072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139643" y="240072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060809" y="4463295"/>
            <a:ext cx="7604443" cy="2380898"/>
          </a:xfrm>
          <a:prstGeom prst="rect">
            <a:avLst/>
          </a:prstGeom>
        </p:spPr>
        <p:txBody>
          <a:bodyPr anchor="t" rtlCol="false" tIns="0" lIns="0" bIns="0" rIns="0">
            <a:spAutoFit/>
          </a:bodyPr>
          <a:lstStyle/>
          <a:p>
            <a:pPr algn="l">
              <a:lnSpc>
                <a:spcPts val="2703"/>
              </a:lnSpc>
            </a:pPr>
            <a:r>
              <a:rPr lang="en-US" sz="1931">
                <a:solidFill>
                  <a:srgbClr val="FFFFFF"/>
                </a:solidFill>
                <a:latin typeface="Open Sans"/>
                <a:ea typeface="Open Sans"/>
                <a:cs typeface="Open Sans"/>
                <a:sym typeface="Open Sans"/>
              </a:rPr>
              <a:t>The Simple Voting System is a secure, efficient, and transparent solution for managing elections digitally. By leveraging Python and MySQL, it ensures fair voting, prevents fraud, and enhances accessibility. This project lays the foundation for modern, technology-driven voting systems, with future potential for enhanced security and scalability in larger elections.</a:t>
            </a:r>
          </a:p>
          <a:p>
            <a:pPr algn="l">
              <a:lnSpc>
                <a:spcPts val="270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802717" y="3864119"/>
            <a:ext cx="1877491" cy="1593706"/>
            <a:chOff x="0" y="0"/>
            <a:chExt cx="6353786" cy="5393404"/>
          </a:xfrm>
        </p:grpSpPr>
        <p:sp>
          <p:nvSpPr>
            <p:cNvPr name="Freeform 7" id="7"/>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8" id="8"/>
          <p:cNvGrpSpPr/>
          <p:nvPr/>
        </p:nvGrpSpPr>
        <p:grpSpPr>
          <a:xfrm rot="0">
            <a:off x="3802717" y="4012917"/>
            <a:ext cx="3049503" cy="2889816"/>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3"/>
              <a:stretch>
                <a:fillRect l="0" t="-10400" r="0" b="-75027"/>
              </a:stretch>
            </a:blipFill>
          </p:spPr>
        </p:sp>
      </p:grpSp>
      <p:grpSp>
        <p:nvGrpSpPr>
          <p:cNvPr name="Group 10" id="10"/>
          <p:cNvGrpSpPr/>
          <p:nvPr/>
        </p:nvGrpSpPr>
        <p:grpSpPr>
          <a:xfrm rot="0">
            <a:off x="7619248" y="3864119"/>
            <a:ext cx="1877491" cy="1593706"/>
            <a:chOff x="0" y="0"/>
            <a:chExt cx="6353786" cy="5393404"/>
          </a:xfrm>
        </p:grpSpPr>
        <p:sp>
          <p:nvSpPr>
            <p:cNvPr name="Freeform 11" id="11"/>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2" id="12"/>
          <p:cNvGrpSpPr/>
          <p:nvPr/>
        </p:nvGrpSpPr>
        <p:grpSpPr>
          <a:xfrm rot="0">
            <a:off x="11435780" y="3864119"/>
            <a:ext cx="1877491" cy="1593706"/>
            <a:chOff x="0" y="0"/>
            <a:chExt cx="6353786" cy="5393404"/>
          </a:xfrm>
        </p:grpSpPr>
        <p:sp>
          <p:nvSpPr>
            <p:cNvPr name="Freeform 13" id="13"/>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4" id="14"/>
          <p:cNvGrpSpPr/>
          <p:nvPr/>
        </p:nvGrpSpPr>
        <p:grpSpPr>
          <a:xfrm rot="0">
            <a:off x="7619248" y="4012917"/>
            <a:ext cx="3049503" cy="2889816"/>
            <a:chOff x="0" y="0"/>
            <a:chExt cx="6353786" cy="6021070"/>
          </a:xfrm>
        </p:grpSpPr>
        <p:sp>
          <p:nvSpPr>
            <p:cNvPr name="Freeform 15" id="15"/>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4"/>
              <a:stretch>
                <a:fillRect l="-85338" t="-176090" r="-98992" b="-123965"/>
              </a:stretch>
            </a:blipFill>
          </p:spPr>
        </p:sp>
      </p:grpSp>
      <p:grpSp>
        <p:nvGrpSpPr>
          <p:cNvPr name="Group 16" id="16"/>
          <p:cNvGrpSpPr/>
          <p:nvPr/>
        </p:nvGrpSpPr>
        <p:grpSpPr>
          <a:xfrm rot="0">
            <a:off x="11435780" y="4012917"/>
            <a:ext cx="3049503" cy="2889816"/>
            <a:chOff x="0" y="0"/>
            <a:chExt cx="6353786" cy="6021070"/>
          </a:xfrm>
        </p:grpSpPr>
        <p:sp>
          <p:nvSpPr>
            <p:cNvPr name="Freeform 17" id="17"/>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0" t="-2762" r="0" b="-2762"/>
              </a:stretch>
            </a:blipFill>
          </p:spPr>
        </p:sp>
      </p:grpSp>
      <p:sp>
        <p:nvSpPr>
          <p:cNvPr name="TextBox 18" id="18"/>
          <p:cNvSpPr txBox="true"/>
          <p:nvPr/>
        </p:nvSpPr>
        <p:spPr>
          <a:xfrm rot="0">
            <a:off x="5131658" y="2014642"/>
            <a:ext cx="8024683" cy="1468477"/>
          </a:xfrm>
          <a:prstGeom prst="rect">
            <a:avLst/>
          </a:prstGeom>
        </p:spPr>
        <p:txBody>
          <a:bodyPr anchor="t" rtlCol="false" tIns="0" lIns="0" bIns="0" rIns="0">
            <a:spAutoFit/>
          </a:bodyPr>
          <a:lstStyle/>
          <a:p>
            <a:pPr algn="ctr">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MEET OUR TEAM</a:t>
            </a:r>
          </a:p>
        </p:txBody>
      </p:sp>
      <p:sp>
        <p:nvSpPr>
          <p:cNvPr name="Freeform 19" id="19"/>
          <p:cNvSpPr/>
          <p:nvPr/>
        </p:nvSpPr>
        <p:spPr>
          <a:xfrm flipH="false" flipV="false" rot="0">
            <a:off x="8501200"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8966321" y="1629757"/>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431441"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3959708" y="7222729"/>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U Shivadha</a:t>
            </a:r>
          </a:p>
        </p:txBody>
      </p:sp>
      <p:sp>
        <p:nvSpPr>
          <p:cNvPr name="TextBox 23" id="23"/>
          <p:cNvSpPr txBox="true"/>
          <p:nvPr/>
        </p:nvSpPr>
        <p:spPr>
          <a:xfrm rot="0">
            <a:off x="3802717" y="7701444"/>
            <a:ext cx="3049503" cy="1981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Python Programming and Documentation</a:t>
            </a:r>
          </a:p>
        </p:txBody>
      </p:sp>
      <p:sp>
        <p:nvSpPr>
          <p:cNvPr name="TextBox 24" id="24"/>
          <p:cNvSpPr txBox="true"/>
          <p:nvPr/>
        </p:nvSpPr>
        <p:spPr>
          <a:xfrm rot="0">
            <a:off x="7776240" y="7222729"/>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Shadin P K </a:t>
            </a:r>
          </a:p>
        </p:txBody>
      </p:sp>
      <p:sp>
        <p:nvSpPr>
          <p:cNvPr name="TextBox 25" id="25"/>
          <p:cNvSpPr txBox="true"/>
          <p:nvPr/>
        </p:nvSpPr>
        <p:spPr>
          <a:xfrm rot="0">
            <a:off x="7619248" y="7701444"/>
            <a:ext cx="3049503" cy="1981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SQL quires and Documentation</a:t>
            </a:r>
          </a:p>
        </p:txBody>
      </p:sp>
      <p:sp>
        <p:nvSpPr>
          <p:cNvPr name="TextBox 26" id="26"/>
          <p:cNvSpPr txBox="true"/>
          <p:nvPr/>
        </p:nvSpPr>
        <p:spPr>
          <a:xfrm rot="0">
            <a:off x="11592771" y="7222729"/>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AbhInand A S</a:t>
            </a:r>
          </a:p>
        </p:txBody>
      </p:sp>
      <p:sp>
        <p:nvSpPr>
          <p:cNvPr name="TextBox 27" id="27"/>
          <p:cNvSpPr txBox="true"/>
          <p:nvPr/>
        </p:nvSpPr>
        <p:spPr>
          <a:xfrm rot="0">
            <a:off x="11435780" y="7701444"/>
            <a:ext cx="3049503" cy="198120"/>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Programming and PPT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DAGgW3Ov-4M</dc:identifier>
  <dcterms:modified xsi:type="dcterms:W3CDTF">2011-08-01T06:04:30Z</dcterms:modified>
  <cp:revision>1</cp:revision>
  <dc:title>Blue Futuristic Technology Presentation</dc:title>
</cp:coreProperties>
</file>